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Source Serif Pr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516C171-0AB1-4ECB-BF1C-C8D72FB62440}">
  <a:tblStyle styleId="{D516C171-0AB1-4ECB-BF1C-C8D72FB624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erifPro-bold.fntdata"/><Relationship Id="rId11" Type="http://schemas.openxmlformats.org/officeDocument/2006/relationships/slide" Target="slides/slide5.xml"/><Relationship Id="rId22" Type="http://schemas.openxmlformats.org/officeDocument/2006/relationships/font" Target="fonts/SourceSerifPro-boldItalic.fntdata"/><Relationship Id="rId10" Type="http://schemas.openxmlformats.org/officeDocument/2006/relationships/slide" Target="slides/slide4.xml"/><Relationship Id="rId21" Type="http://schemas.openxmlformats.org/officeDocument/2006/relationships/font" Target="fonts/SourceSerifPr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SourceSerifPro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gif>
</file>

<file path=ppt/media/image3.jpg>
</file>

<file path=ppt/media/image4.jpg>
</file>

<file path=ppt/media/image5.gif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be117f007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be117f007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[cc] </a:t>
            </a:r>
            <a:r>
              <a:rPr lang="en"/>
              <a:t>This timeline has a visual representation of our work for the next several weeks. The blocks in green are currently being worked on and we have a couple weeks at the end for buffer and final wrap up activities.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b656f844e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b656f844e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gauge on a crank - power crank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Professional versions output 200Hz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is probably a better source than Specialized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be1a56af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be1a56af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973e1dd1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973e1dd1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c1ad1d6d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c1ad1d6d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be117f0079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be117f007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Carmichael said we should just do with all muscles since we can drive cadence at constant speed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be117f00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be117f00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be117f007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be117f007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e117f0079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e117f0079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be117f0079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be117f0079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2 leg model - if it makes sense to have 1 person to work in //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This seems to be a future area of research for Specialized, even if it is </a:t>
            </a: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unsuccessful</a:t>
            </a: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, document challenges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Why do people get out of the saddle?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More important than having every muscle super accurate on one side but not having overarching dynamics correct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Drag force consideration -- completely out of scope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Clarification of what optimization means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Muscles added -- makes more sense to get on a call with guys who run retul fit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Does it make sense to group muscles?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b="1"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Justin yield entirely to us</a:t>
            </a:r>
            <a:endParaRPr b="1"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Matching markers?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Rigid body movement/ motion tracking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e117f0079_1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e117f0079_1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Efficiency - what is being exactly quantified?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Energy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Force-l, Force-vel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Resistance torque?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Pair torque w force/angle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b="1"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Justin to send ballpark values</a:t>
            </a:r>
            <a:endParaRPr b="1"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Justin: doesnt need to be really complex, just try to match even stationary bike/ergometer data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Compare muscle activation to lit review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Might be useful to show comparison between traditional biomech research methods vs how that translates to opensim (forward dynamics, CMC) tools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Intermediate values of CMC output would be useful for Justin to determine the most efficient optimization</a:t>
            </a:r>
            <a:endParaRPr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b="1"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Change initial crank angle to 45 degrees</a:t>
            </a:r>
            <a:endParaRPr b="1"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b="1"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Give starting velocity</a:t>
            </a:r>
            <a:endParaRPr b="1"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</a:pPr>
            <a:r>
              <a:rPr b="1" lang="en" sz="140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Read me for google drive (dont have to repeat documentation, just where info is)</a:t>
            </a:r>
            <a:endParaRPr b="1" sz="1400">
              <a:solidFill>
                <a:schemeClr val="dk1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gif"/><Relationship Id="rId4" Type="http://schemas.openxmlformats.org/officeDocument/2006/relationships/image" Target="../media/image5.gif"/><Relationship Id="rId5" Type="http://schemas.openxmlformats.org/officeDocument/2006/relationships/image" Target="../media/image2.gif"/><Relationship Id="rId6" Type="http://schemas.openxmlformats.org/officeDocument/2006/relationships/image" Target="../media/image7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wjcHDWxhazLj50pI7iLWLnvAFHv0DXbW/view" TargetMode="External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HbclQL66ibPEakJBQmcboIR00KWv4r35/view" TargetMode="External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aNm-99F4hSjkHYSNyuYBI7fdKy7KMuLx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IS3r-Ray1lo7CrffhZCGBwi5gDChyqyv/view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5 Update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 February 2021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29225" y="48357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SR</a:t>
            </a:r>
            <a:endParaRPr i="1" sz="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</a:t>
            </a:r>
            <a:endParaRPr/>
          </a:p>
        </p:txBody>
      </p:sp>
      <p:graphicFrame>
        <p:nvGraphicFramePr>
          <p:cNvPr id="196" name="Google Shape;196;p22"/>
          <p:cNvGraphicFramePr/>
          <p:nvPr/>
        </p:nvGraphicFramePr>
        <p:xfrm>
          <a:off x="599575" y="15544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{D516C171-0AB1-4ECB-BF1C-C8D72FB62440}</a:tableStyleId>
              </a:tblPr>
              <a:tblGrid>
                <a:gridCol w="882750"/>
                <a:gridCol w="882750"/>
                <a:gridCol w="882750"/>
                <a:gridCol w="882750"/>
                <a:gridCol w="882750"/>
                <a:gridCol w="882750"/>
                <a:gridCol w="882750"/>
                <a:gridCol w="882750"/>
                <a:gridCol w="882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99999"/>
                          </a:solidFill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Week 2</a:t>
                      </a:r>
                      <a:endParaRPr>
                        <a:solidFill>
                          <a:srgbClr val="999999"/>
                        </a:solidFill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99999"/>
                          </a:solidFill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Week 3</a:t>
                      </a:r>
                      <a:endParaRPr>
                        <a:solidFill>
                          <a:srgbClr val="999999"/>
                        </a:solidFill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999999"/>
                          </a:solidFill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Week 4</a:t>
                      </a:r>
                      <a:endParaRPr>
                        <a:solidFill>
                          <a:srgbClr val="999999"/>
                        </a:solidFill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980000"/>
                          </a:solidFill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Week 5</a:t>
                      </a:r>
                      <a:endParaRPr b="1">
                        <a:solidFill>
                          <a:srgbClr val="980000"/>
                        </a:solidFill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Week 6</a:t>
                      </a:r>
                      <a:endParaRPr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Week 7</a:t>
                      </a:r>
                      <a:endParaRPr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Week 8</a:t>
                      </a:r>
                      <a:endParaRPr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Week 9</a:t>
                      </a:r>
                      <a:endParaRPr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Week 10</a:t>
                      </a:r>
                      <a:endParaRPr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91425" marB="91425" marR="91425" marL="91425"/>
                </a:tc>
              </a:tr>
              <a:tr h="18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999999"/>
                          </a:solidFill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1/22</a:t>
                      </a:r>
                      <a:endParaRPr sz="1000">
                        <a:solidFill>
                          <a:srgbClr val="999999"/>
                        </a:solidFill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0" marB="0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999999"/>
                          </a:solidFill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1/29</a:t>
                      </a:r>
                      <a:endParaRPr sz="1000">
                        <a:solidFill>
                          <a:srgbClr val="999999"/>
                        </a:solidFill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0" marB="0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999999"/>
                          </a:solidFill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2/5</a:t>
                      </a:r>
                      <a:endParaRPr sz="1000">
                        <a:solidFill>
                          <a:srgbClr val="999999"/>
                        </a:solidFill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0" marB="0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980000"/>
                          </a:solidFill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2/12</a:t>
                      </a:r>
                      <a:endParaRPr b="1" sz="1000">
                        <a:solidFill>
                          <a:srgbClr val="980000"/>
                        </a:solidFill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0" marB="0" marR="91425" marL="91425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2/19</a:t>
                      </a:r>
                      <a:endParaRPr sz="1000"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2/26</a:t>
                      </a:r>
                      <a:endParaRPr sz="1000"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3/5</a:t>
                      </a:r>
                      <a:endParaRPr sz="1000"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3/12</a:t>
                      </a:r>
                      <a:endParaRPr sz="1000"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0" marB="0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Source Serif Pro"/>
                          <a:ea typeface="Source Serif Pro"/>
                          <a:cs typeface="Source Serif Pro"/>
                          <a:sym typeface="Source Serif Pro"/>
                        </a:rPr>
                        <a:t>3/19</a:t>
                      </a:r>
                      <a:endParaRPr sz="1000"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0" marB="0" marR="91425" marL="91425"/>
                </a:tc>
              </a:tr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OpenSim learning</a:t>
                      </a:r>
                      <a:endParaRPr sz="13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 hMerge="1"/>
                <a:tc hMerge="1"/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Define workflow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Parameterize saddle height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Literature research</a:t>
                      </a:r>
                      <a:endParaRPr sz="13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v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Parameterize muscles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>
                    <a:solidFill>
                      <a:srgbClr val="B6D7A8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Source Serif Pro"/>
                        <a:ea typeface="Source Serif Pro"/>
                        <a:cs typeface="Source Serif Pro"/>
                        <a:sym typeface="Source Serif Pr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B7B7B7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Workflow development</a:t>
                      </a:r>
                      <a:endParaRPr sz="1300">
                        <a:solidFill>
                          <a:srgbClr val="B7B7B7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 hMerge="1"/>
                <a:tc hMerge="1"/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Create tool for force parameterization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 hMerge="1"/>
                <a:tc hMerge="1"/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Collect data on parameterizations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 anchor="ctr"/>
                </a:tc>
                <a:tc hMerge="1"/>
                <a:tc hMerge="1"/>
              </a:tr>
              <a:tr h="381000">
                <a:tc gridSpan="9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Meet with OpenSim experts &amp; document research and process thoroughly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Compute muscle forces &amp; metabolic output through CMC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sp>
        <p:nvSpPr>
          <p:cNvPr id="197" name="Google Shape;197;p22"/>
          <p:cNvSpPr txBox="1"/>
          <p:nvPr/>
        </p:nvSpPr>
        <p:spPr>
          <a:xfrm>
            <a:off x="3442175" y="4440100"/>
            <a:ext cx="658800" cy="1104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98" name="Google Shape;198;p22"/>
          <p:cNvSpPr txBox="1"/>
          <p:nvPr/>
        </p:nvSpPr>
        <p:spPr>
          <a:xfrm>
            <a:off x="4044527" y="4315055"/>
            <a:ext cx="2342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ource Serif Pro"/>
                <a:ea typeface="Source Serif Pro"/>
                <a:cs typeface="Source Serif Pro"/>
                <a:sym typeface="Source Serif Pro"/>
              </a:rPr>
              <a:t>→ Currently in progress</a:t>
            </a:r>
            <a:endParaRPr sz="1000"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99" name="Google Shape;199;p22"/>
          <p:cNvSpPr txBox="1"/>
          <p:nvPr/>
        </p:nvSpPr>
        <p:spPr>
          <a:xfrm>
            <a:off x="29225" y="48357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CEC</a:t>
            </a:r>
            <a:endParaRPr i="1" sz="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Questions/Asks</a:t>
            </a:r>
            <a:endParaRPr/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Additional Leg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Priority of all tasks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3"/>
          <p:cNvSpPr txBox="1"/>
          <p:nvPr/>
        </p:nvSpPr>
        <p:spPr>
          <a:xfrm>
            <a:off x="29225" y="48357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all</a:t>
            </a:r>
            <a:endParaRPr i="1" sz="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Parameterization</a:t>
            </a:r>
            <a:endParaRPr/>
          </a:p>
        </p:txBody>
      </p:sp>
      <p:sp>
        <p:nvSpPr>
          <p:cNvPr id="212" name="Google Shape;212;p24"/>
          <p:cNvSpPr txBox="1"/>
          <p:nvPr/>
        </p:nvSpPr>
        <p:spPr>
          <a:xfrm>
            <a:off x="29225" y="48357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all</a:t>
            </a:r>
            <a:endParaRPr i="1" sz="800"/>
          </a:p>
        </p:txBody>
      </p:sp>
      <p:sp>
        <p:nvSpPr>
          <p:cNvPr id="213" name="Google Shape;213;p24"/>
          <p:cNvSpPr txBox="1"/>
          <p:nvPr/>
        </p:nvSpPr>
        <p:spPr>
          <a:xfrm>
            <a:off x="687125" y="2600250"/>
            <a:ext cx="105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CMC trials</a:t>
            </a:r>
            <a:endParaRPr/>
          </a:p>
        </p:txBody>
      </p:sp>
      <p:cxnSp>
        <p:nvCxnSpPr>
          <p:cNvPr id="214" name="Google Shape;214;p24"/>
          <p:cNvCxnSpPr>
            <a:stCxn id="213" idx="3"/>
          </p:cNvCxnSpPr>
          <p:nvPr/>
        </p:nvCxnSpPr>
        <p:spPr>
          <a:xfrm flipH="1" rot="10800000">
            <a:off x="1739525" y="1931250"/>
            <a:ext cx="248400" cy="86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24"/>
          <p:cNvCxnSpPr>
            <a:stCxn id="213" idx="3"/>
          </p:cNvCxnSpPr>
          <p:nvPr/>
        </p:nvCxnSpPr>
        <p:spPr>
          <a:xfrm flipH="1" rot="10800000">
            <a:off x="1739525" y="2262450"/>
            <a:ext cx="271800" cy="5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Google Shape;216;p24"/>
          <p:cNvCxnSpPr>
            <a:stCxn id="213" idx="3"/>
          </p:cNvCxnSpPr>
          <p:nvPr/>
        </p:nvCxnSpPr>
        <p:spPr>
          <a:xfrm flipH="1" rot="10800000">
            <a:off x="1739525" y="2605350"/>
            <a:ext cx="248400" cy="19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7" name="Google Shape;217;p24"/>
          <p:cNvCxnSpPr>
            <a:stCxn id="213" idx="3"/>
          </p:cNvCxnSpPr>
          <p:nvPr/>
        </p:nvCxnSpPr>
        <p:spPr>
          <a:xfrm>
            <a:off x="1739525" y="2800350"/>
            <a:ext cx="271800" cy="67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8" name="Google Shape;218;p24"/>
          <p:cNvSpPr txBox="1"/>
          <p:nvPr/>
        </p:nvSpPr>
        <p:spPr>
          <a:xfrm rot="5400000">
            <a:off x="2355625" y="2771700"/>
            <a:ext cx="34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19" name="Google Shape;219;p24"/>
          <p:cNvSpPr txBox="1"/>
          <p:nvPr/>
        </p:nvSpPr>
        <p:spPr>
          <a:xfrm>
            <a:off x="2023250" y="1736825"/>
            <a:ext cx="105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Radius R1</a:t>
            </a:r>
            <a:endParaRPr/>
          </a:p>
        </p:txBody>
      </p:sp>
      <p:sp>
        <p:nvSpPr>
          <p:cNvPr id="220" name="Google Shape;220;p24"/>
          <p:cNvSpPr txBox="1"/>
          <p:nvPr/>
        </p:nvSpPr>
        <p:spPr>
          <a:xfrm>
            <a:off x="2023250" y="2041625"/>
            <a:ext cx="105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Radius R2</a:t>
            </a:r>
            <a:endParaRPr/>
          </a:p>
        </p:txBody>
      </p:sp>
      <p:sp>
        <p:nvSpPr>
          <p:cNvPr id="221" name="Google Shape;221;p24"/>
          <p:cNvSpPr txBox="1"/>
          <p:nvPr/>
        </p:nvSpPr>
        <p:spPr>
          <a:xfrm>
            <a:off x="2023250" y="2346425"/>
            <a:ext cx="105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Radius R3</a:t>
            </a:r>
            <a:endParaRPr/>
          </a:p>
        </p:txBody>
      </p:sp>
      <p:sp>
        <p:nvSpPr>
          <p:cNvPr id="222" name="Google Shape;222;p24"/>
          <p:cNvSpPr txBox="1"/>
          <p:nvPr/>
        </p:nvSpPr>
        <p:spPr>
          <a:xfrm>
            <a:off x="2023250" y="3337025"/>
            <a:ext cx="105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Radius Rn</a:t>
            </a:r>
            <a:endParaRPr/>
          </a:p>
        </p:txBody>
      </p:sp>
      <p:grpSp>
        <p:nvGrpSpPr>
          <p:cNvPr id="223" name="Google Shape;223;p24"/>
          <p:cNvGrpSpPr/>
          <p:nvPr/>
        </p:nvGrpSpPr>
        <p:grpSpPr>
          <a:xfrm>
            <a:off x="3034775" y="1680750"/>
            <a:ext cx="961266" cy="1548900"/>
            <a:chOff x="2501375" y="1452150"/>
            <a:chExt cx="961266" cy="1548900"/>
          </a:xfrm>
        </p:grpSpPr>
        <p:cxnSp>
          <p:nvCxnSpPr>
            <p:cNvPr id="224" name="Google Shape;224;p24"/>
            <p:cNvCxnSpPr/>
            <p:nvPr/>
          </p:nvCxnSpPr>
          <p:spPr>
            <a:xfrm flipH="1" rot="10800000">
              <a:off x="2501375" y="1452150"/>
              <a:ext cx="248400" cy="869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25" name="Google Shape;225;p24"/>
            <p:cNvCxnSpPr/>
            <p:nvPr/>
          </p:nvCxnSpPr>
          <p:spPr>
            <a:xfrm flipH="1" rot="10800000">
              <a:off x="2501375" y="1783350"/>
              <a:ext cx="271800" cy="537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26" name="Google Shape;226;p24"/>
            <p:cNvCxnSpPr/>
            <p:nvPr/>
          </p:nvCxnSpPr>
          <p:spPr>
            <a:xfrm flipH="1" rot="10800000">
              <a:off x="2501375" y="2126250"/>
              <a:ext cx="248400" cy="195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27" name="Google Shape;227;p24"/>
            <p:cNvCxnSpPr/>
            <p:nvPr/>
          </p:nvCxnSpPr>
          <p:spPr>
            <a:xfrm>
              <a:off x="2501375" y="2321250"/>
              <a:ext cx="271800" cy="679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28" name="Google Shape;228;p24"/>
            <p:cNvSpPr txBox="1"/>
            <p:nvPr/>
          </p:nvSpPr>
          <p:spPr>
            <a:xfrm rot="5400000">
              <a:off x="3091091" y="2292600"/>
              <a:ext cx="342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...</a:t>
              </a:r>
              <a:endParaRPr/>
            </a:p>
          </p:txBody>
        </p:sp>
      </p:grpSp>
      <p:sp>
        <p:nvSpPr>
          <p:cNvPr id="229" name="Google Shape;229;p24"/>
          <p:cNvSpPr txBox="1"/>
          <p:nvPr/>
        </p:nvSpPr>
        <p:spPr>
          <a:xfrm>
            <a:off x="3306575" y="1465650"/>
            <a:ext cx="99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Theta T1</a:t>
            </a:r>
            <a:endParaRPr/>
          </a:p>
        </p:txBody>
      </p:sp>
      <p:sp>
        <p:nvSpPr>
          <p:cNvPr id="230" name="Google Shape;230;p24"/>
          <p:cNvSpPr txBox="1"/>
          <p:nvPr/>
        </p:nvSpPr>
        <p:spPr>
          <a:xfrm>
            <a:off x="3300000" y="1789650"/>
            <a:ext cx="99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Theta T2</a:t>
            </a:r>
            <a:endParaRPr/>
          </a:p>
        </p:txBody>
      </p:sp>
      <p:sp>
        <p:nvSpPr>
          <p:cNvPr id="231" name="Google Shape;231;p24"/>
          <p:cNvSpPr txBox="1"/>
          <p:nvPr/>
        </p:nvSpPr>
        <p:spPr>
          <a:xfrm>
            <a:off x="3300000" y="2170650"/>
            <a:ext cx="99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Theta T3</a:t>
            </a:r>
            <a:endParaRPr/>
          </a:p>
        </p:txBody>
      </p:sp>
      <p:sp>
        <p:nvSpPr>
          <p:cNvPr id="232" name="Google Shape;232;p24"/>
          <p:cNvSpPr txBox="1"/>
          <p:nvPr/>
        </p:nvSpPr>
        <p:spPr>
          <a:xfrm>
            <a:off x="3281850" y="3143250"/>
            <a:ext cx="105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Theta Tn</a:t>
            </a:r>
            <a:endParaRPr/>
          </a:p>
        </p:txBody>
      </p:sp>
      <p:grpSp>
        <p:nvGrpSpPr>
          <p:cNvPr id="233" name="Google Shape;233;p24"/>
          <p:cNvGrpSpPr/>
          <p:nvPr/>
        </p:nvGrpSpPr>
        <p:grpSpPr>
          <a:xfrm>
            <a:off x="4253975" y="1528350"/>
            <a:ext cx="1468282" cy="1548900"/>
            <a:chOff x="2501375" y="1452150"/>
            <a:chExt cx="1468282" cy="1548900"/>
          </a:xfrm>
        </p:grpSpPr>
        <p:cxnSp>
          <p:nvCxnSpPr>
            <p:cNvPr id="234" name="Google Shape;234;p24"/>
            <p:cNvCxnSpPr/>
            <p:nvPr/>
          </p:nvCxnSpPr>
          <p:spPr>
            <a:xfrm flipH="1" rot="10800000">
              <a:off x="2501375" y="1452150"/>
              <a:ext cx="248400" cy="869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35" name="Google Shape;235;p24"/>
            <p:cNvCxnSpPr/>
            <p:nvPr/>
          </p:nvCxnSpPr>
          <p:spPr>
            <a:xfrm flipH="1" rot="10800000">
              <a:off x="2501375" y="1783350"/>
              <a:ext cx="271800" cy="537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36" name="Google Shape;236;p24"/>
            <p:cNvCxnSpPr/>
            <p:nvPr/>
          </p:nvCxnSpPr>
          <p:spPr>
            <a:xfrm flipH="1" rot="10800000">
              <a:off x="2501375" y="2126250"/>
              <a:ext cx="248400" cy="195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37" name="Google Shape;237;p24"/>
            <p:cNvCxnSpPr/>
            <p:nvPr/>
          </p:nvCxnSpPr>
          <p:spPr>
            <a:xfrm>
              <a:off x="2501375" y="2321250"/>
              <a:ext cx="271800" cy="679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38" name="Google Shape;238;p24"/>
            <p:cNvSpPr txBox="1"/>
            <p:nvPr/>
          </p:nvSpPr>
          <p:spPr>
            <a:xfrm rot="5400000">
              <a:off x="3598107" y="2292600"/>
              <a:ext cx="342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...</a:t>
              </a:r>
              <a:endParaRPr/>
            </a:p>
          </p:txBody>
        </p:sp>
      </p:grpSp>
      <p:sp>
        <p:nvSpPr>
          <p:cNvPr id="239" name="Google Shape;239;p24"/>
          <p:cNvSpPr txBox="1"/>
          <p:nvPr/>
        </p:nvSpPr>
        <p:spPr>
          <a:xfrm>
            <a:off x="4580550" y="1294050"/>
            <a:ext cx="210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 added muscles</a:t>
            </a:r>
            <a:r>
              <a:rPr lang="en"/>
              <a:t> M0</a:t>
            </a:r>
            <a:endParaRPr/>
          </a:p>
        </p:txBody>
      </p:sp>
      <p:sp>
        <p:nvSpPr>
          <p:cNvPr id="240" name="Google Shape;240;p24"/>
          <p:cNvSpPr txBox="1"/>
          <p:nvPr/>
        </p:nvSpPr>
        <p:spPr>
          <a:xfrm>
            <a:off x="4573975" y="1999050"/>
            <a:ext cx="21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 added muscles M2</a:t>
            </a:r>
            <a:endParaRPr/>
          </a:p>
        </p:txBody>
      </p:sp>
      <p:sp>
        <p:nvSpPr>
          <p:cNvPr id="241" name="Google Shape;241;p24"/>
          <p:cNvSpPr txBox="1"/>
          <p:nvPr/>
        </p:nvSpPr>
        <p:spPr>
          <a:xfrm>
            <a:off x="4555825" y="2971650"/>
            <a:ext cx="196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added muscles Mn</a:t>
            </a:r>
            <a:endParaRPr/>
          </a:p>
        </p:txBody>
      </p:sp>
      <p:sp>
        <p:nvSpPr>
          <p:cNvPr id="242" name="Google Shape;242;p24"/>
          <p:cNvSpPr txBox="1"/>
          <p:nvPr/>
        </p:nvSpPr>
        <p:spPr>
          <a:xfrm>
            <a:off x="4580550" y="1639578"/>
            <a:ext cx="210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added muscles M1</a:t>
            </a:r>
            <a:endParaRPr/>
          </a:p>
        </p:txBody>
      </p:sp>
      <p:grpSp>
        <p:nvGrpSpPr>
          <p:cNvPr id="243" name="Google Shape;243;p24"/>
          <p:cNvGrpSpPr/>
          <p:nvPr/>
        </p:nvGrpSpPr>
        <p:grpSpPr>
          <a:xfrm>
            <a:off x="6516325" y="1348500"/>
            <a:ext cx="1074828" cy="1548900"/>
            <a:chOff x="2501375" y="1452150"/>
            <a:chExt cx="1074828" cy="1548900"/>
          </a:xfrm>
        </p:grpSpPr>
        <p:cxnSp>
          <p:nvCxnSpPr>
            <p:cNvPr id="244" name="Google Shape;244;p24"/>
            <p:cNvCxnSpPr/>
            <p:nvPr/>
          </p:nvCxnSpPr>
          <p:spPr>
            <a:xfrm flipH="1" rot="10800000">
              <a:off x="2501375" y="1452150"/>
              <a:ext cx="248400" cy="869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45" name="Google Shape;245;p24"/>
            <p:cNvCxnSpPr/>
            <p:nvPr/>
          </p:nvCxnSpPr>
          <p:spPr>
            <a:xfrm flipH="1" rot="10800000">
              <a:off x="2501375" y="1783350"/>
              <a:ext cx="271800" cy="537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46" name="Google Shape;246;p24"/>
            <p:cNvCxnSpPr/>
            <p:nvPr/>
          </p:nvCxnSpPr>
          <p:spPr>
            <a:xfrm flipH="1" rot="10800000">
              <a:off x="2501375" y="2126250"/>
              <a:ext cx="248400" cy="195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47" name="Google Shape;247;p24"/>
            <p:cNvCxnSpPr/>
            <p:nvPr/>
          </p:nvCxnSpPr>
          <p:spPr>
            <a:xfrm>
              <a:off x="2501375" y="2321250"/>
              <a:ext cx="271800" cy="679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48" name="Google Shape;248;p24"/>
            <p:cNvSpPr txBox="1"/>
            <p:nvPr/>
          </p:nvSpPr>
          <p:spPr>
            <a:xfrm rot="5400000">
              <a:off x="3204653" y="2292600"/>
              <a:ext cx="342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...</a:t>
              </a:r>
              <a:endParaRPr/>
            </a:p>
          </p:txBody>
        </p:sp>
      </p:grpSp>
      <p:sp>
        <p:nvSpPr>
          <p:cNvPr id="249" name="Google Shape;249;p24"/>
          <p:cNvSpPr txBox="1"/>
          <p:nvPr/>
        </p:nvSpPr>
        <p:spPr>
          <a:xfrm>
            <a:off x="6771050" y="1151850"/>
            <a:ext cx="12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Cadence C1</a:t>
            </a:r>
            <a:endParaRPr/>
          </a:p>
        </p:txBody>
      </p:sp>
      <p:sp>
        <p:nvSpPr>
          <p:cNvPr id="250" name="Google Shape;250;p24"/>
          <p:cNvSpPr txBox="1"/>
          <p:nvPr/>
        </p:nvSpPr>
        <p:spPr>
          <a:xfrm>
            <a:off x="6764475" y="1475850"/>
            <a:ext cx="124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Cadence C2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4"/>
          <p:cNvSpPr txBox="1"/>
          <p:nvPr/>
        </p:nvSpPr>
        <p:spPr>
          <a:xfrm>
            <a:off x="6764475" y="1856850"/>
            <a:ext cx="124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Cadence C3</a:t>
            </a:r>
            <a:endParaRPr/>
          </a:p>
        </p:txBody>
      </p:sp>
      <p:sp>
        <p:nvSpPr>
          <p:cNvPr id="252" name="Google Shape;252;p24"/>
          <p:cNvSpPr txBox="1"/>
          <p:nvPr/>
        </p:nvSpPr>
        <p:spPr>
          <a:xfrm>
            <a:off x="6746325" y="2829450"/>
            <a:ext cx="148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Cadence Cn</a:t>
            </a:r>
            <a:endParaRPr/>
          </a:p>
        </p:txBody>
      </p:sp>
      <p:grpSp>
        <p:nvGrpSpPr>
          <p:cNvPr id="253" name="Google Shape;253;p24"/>
          <p:cNvGrpSpPr/>
          <p:nvPr/>
        </p:nvGrpSpPr>
        <p:grpSpPr>
          <a:xfrm>
            <a:off x="1810400" y="4071450"/>
            <a:ext cx="2648525" cy="177300"/>
            <a:chOff x="1277000" y="3842850"/>
            <a:chExt cx="2648525" cy="177300"/>
          </a:xfrm>
        </p:grpSpPr>
        <p:cxnSp>
          <p:nvCxnSpPr>
            <p:cNvPr id="254" name="Google Shape;254;p24"/>
            <p:cNvCxnSpPr/>
            <p:nvPr/>
          </p:nvCxnSpPr>
          <p:spPr>
            <a:xfrm>
              <a:off x="1277000" y="3842850"/>
              <a:ext cx="0" cy="17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" name="Google Shape;255;p24"/>
            <p:cNvCxnSpPr/>
            <p:nvPr/>
          </p:nvCxnSpPr>
          <p:spPr>
            <a:xfrm>
              <a:off x="1288825" y="4008373"/>
              <a:ext cx="2636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" name="Google Shape;256;p24"/>
            <p:cNvCxnSpPr/>
            <p:nvPr/>
          </p:nvCxnSpPr>
          <p:spPr>
            <a:xfrm>
              <a:off x="3920352" y="3842850"/>
              <a:ext cx="0" cy="17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57" name="Google Shape;257;p24"/>
          <p:cNvGrpSpPr/>
          <p:nvPr/>
        </p:nvGrpSpPr>
        <p:grpSpPr>
          <a:xfrm>
            <a:off x="4555794" y="4071450"/>
            <a:ext cx="2053137" cy="177300"/>
            <a:chOff x="1277000" y="3842850"/>
            <a:chExt cx="2648525" cy="177300"/>
          </a:xfrm>
        </p:grpSpPr>
        <p:cxnSp>
          <p:nvCxnSpPr>
            <p:cNvPr id="258" name="Google Shape;258;p24"/>
            <p:cNvCxnSpPr/>
            <p:nvPr/>
          </p:nvCxnSpPr>
          <p:spPr>
            <a:xfrm>
              <a:off x="1277000" y="3842850"/>
              <a:ext cx="0" cy="17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9" name="Google Shape;259;p24"/>
            <p:cNvCxnSpPr/>
            <p:nvPr/>
          </p:nvCxnSpPr>
          <p:spPr>
            <a:xfrm>
              <a:off x="1288825" y="4008373"/>
              <a:ext cx="2636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0" name="Google Shape;260;p24"/>
            <p:cNvCxnSpPr/>
            <p:nvPr/>
          </p:nvCxnSpPr>
          <p:spPr>
            <a:xfrm>
              <a:off x="3920352" y="3842850"/>
              <a:ext cx="0" cy="17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61" name="Google Shape;261;p24"/>
          <p:cNvGrpSpPr/>
          <p:nvPr/>
        </p:nvGrpSpPr>
        <p:grpSpPr>
          <a:xfrm>
            <a:off x="6705795" y="4071450"/>
            <a:ext cx="1312344" cy="177300"/>
            <a:chOff x="1277000" y="3842850"/>
            <a:chExt cx="2648525" cy="177300"/>
          </a:xfrm>
        </p:grpSpPr>
        <p:cxnSp>
          <p:nvCxnSpPr>
            <p:cNvPr id="262" name="Google Shape;262;p24"/>
            <p:cNvCxnSpPr/>
            <p:nvPr/>
          </p:nvCxnSpPr>
          <p:spPr>
            <a:xfrm>
              <a:off x="1277000" y="3842850"/>
              <a:ext cx="0" cy="17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Google Shape;263;p24"/>
            <p:cNvCxnSpPr/>
            <p:nvPr/>
          </p:nvCxnSpPr>
          <p:spPr>
            <a:xfrm>
              <a:off x="1288825" y="4008373"/>
              <a:ext cx="2636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4" name="Google Shape;264;p24"/>
            <p:cNvCxnSpPr/>
            <p:nvPr/>
          </p:nvCxnSpPr>
          <p:spPr>
            <a:xfrm>
              <a:off x="3920352" y="3842850"/>
              <a:ext cx="0" cy="17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5" name="Google Shape;265;p24"/>
          <p:cNvSpPr txBox="1"/>
          <p:nvPr/>
        </p:nvSpPr>
        <p:spPr>
          <a:xfrm>
            <a:off x="2129650" y="4255375"/>
            <a:ext cx="196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Saddle Position</a:t>
            </a:r>
            <a:endParaRPr i="1"/>
          </a:p>
        </p:txBody>
      </p:sp>
      <p:sp>
        <p:nvSpPr>
          <p:cNvPr id="266" name="Google Shape;266;p24"/>
          <p:cNvSpPr txBox="1"/>
          <p:nvPr/>
        </p:nvSpPr>
        <p:spPr>
          <a:xfrm>
            <a:off x="4602113" y="4248750"/>
            <a:ext cx="196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Muscles</a:t>
            </a:r>
            <a:endParaRPr i="1"/>
          </a:p>
        </p:txBody>
      </p:sp>
      <p:sp>
        <p:nvSpPr>
          <p:cNvPr id="267" name="Google Shape;267;p24"/>
          <p:cNvSpPr txBox="1"/>
          <p:nvPr/>
        </p:nvSpPr>
        <p:spPr>
          <a:xfrm>
            <a:off x="6402513" y="4248750"/>
            <a:ext cx="196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Cadence</a:t>
            </a:r>
            <a:endParaRPr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87125" y="1186100"/>
            <a:ext cx="3335700" cy="27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900"/>
              <a:t>Recap</a:t>
            </a:r>
            <a:endParaRPr sz="19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900"/>
              <a:t>Updates</a:t>
            </a:r>
            <a:endParaRPr sz="19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Constant cadence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Muscles added</a:t>
            </a:r>
            <a:endParaRPr sz="15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Next 3 weeks plan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Priority action items</a:t>
            </a:r>
            <a:endParaRPr sz="1900"/>
          </a:p>
        </p:txBody>
      </p:sp>
      <p:sp>
        <p:nvSpPr>
          <p:cNvPr id="63" name="Google Shape;63;p14"/>
          <p:cNvSpPr txBox="1"/>
          <p:nvPr/>
        </p:nvSpPr>
        <p:spPr>
          <a:xfrm>
            <a:off x="29225" y="48357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SR</a:t>
            </a:r>
            <a:endParaRPr i="1" sz="800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4724" y="1063050"/>
            <a:ext cx="3655575" cy="1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0516" y="1051194"/>
            <a:ext cx="3583486" cy="1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34724" y="2517701"/>
            <a:ext cx="3825874" cy="1634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6219" y="2517701"/>
            <a:ext cx="3287780" cy="163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</a:t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29225" y="48357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SR</a:t>
            </a:r>
            <a:endParaRPr i="1" sz="800"/>
          </a:p>
        </p:txBody>
      </p:sp>
      <p:pic>
        <p:nvPicPr>
          <p:cNvPr id="74" name="Google Shape;74;p15" title="trial_8e_fullrun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125" y="1216900"/>
            <a:ext cx="8364926" cy="351052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4163725" y="659825"/>
            <a:ext cx="281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666666"/>
                </a:solidFill>
              </a:rPr>
              <a:t>Success! (8e trial)</a:t>
            </a:r>
            <a:endParaRPr i="1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Updates: Constant Cadence</a:t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29225" y="48357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DG</a:t>
            </a:r>
            <a:endParaRPr i="1" sz="800"/>
          </a:p>
        </p:txBody>
      </p:sp>
      <p:sp>
        <p:nvSpPr>
          <p:cNvPr id="82" name="Google Shape;82;p16"/>
          <p:cNvSpPr txBox="1"/>
          <p:nvPr/>
        </p:nvSpPr>
        <p:spPr>
          <a:xfrm>
            <a:off x="5230525" y="659825"/>
            <a:ext cx="281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666666"/>
                </a:solidFill>
              </a:rPr>
              <a:t>Using bare bones model</a:t>
            </a:r>
            <a:endParaRPr i="1">
              <a:solidFill>
                <a:srgbClr val="666666"/>
              </a:solidFill>
            </a:endParaRPr>
          </a:p>
        </p:txBody>
      </p:sp>
      <p:pic>
        <p:nvPicPr>
          <p:cNvPr id="83" name="Google Shape;83;p16" title="barebones-workflow-step2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125" y="1064425"/>
            <a:ext cx="8335077" cy="37712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Updates: Muscles Added</a:t>
            </a:r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29225" y="48357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CC</a:t>
            </a:r>
            <a:endParaRPr i="1" sz="800"/>
          </a:p>
        </p:txBody>
      </p:sp>
      <p:sp>
        <p:nvSpPr>
          <p:cNvPr id="90" name="Google Shape;90;p17"/>
          <p:cNvSpPr txBox="1"/>
          <p:nvPr/>
        </p:nvSpPr>
        <p:spPr>
          <a:xfrm>
            <a:off x="5306725" y="659825"/>
            <a:ext cx="281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666666"/>
                </a:solidFill>
              </a:rPr>
              <a:t>More </a:t>
            </a:r>
            <a:r>
              <a:rPr i="1" lang="en">
                <a:solidFill>
                  <a:srgbClr val="666666"/>
                </a:solidFill>
              </a:rPr>
              <a:t>Success!</a:t>
            </a:r>
            <a:endParaRPr i="1">
              <a:solidFill>
                <a:srgbClr val="666666"/>
              </a:solidFill>
            </a:endParaRPr>
          </a:p>
        </p:txBody>
      </p:sp>
      <p:pic>
        <p:nvPicPr>
          <p:cNvPr id="91" name="Google Shape;91;p17" title="Screen Recording 2021-02-10 at 7.43.20 PM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6175" y="1233375"/>
            <a:ext cx="4572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 title="Screen Recording 2021-02-10 at 7.31.12 PM.mov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33375"/>
            <a:ext cx="4572000" cy="342898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730825" y="4600800"/>
            <a:ext cx="281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666666"/>
                </a:solidFill>
              </a:rPr>
              <a:t>Gastrocnemius added</a:t>
            </a:r>
            <a:endParaRPr i="1">
              <a:solidFill>
                <a:srgbClr val="666666"/>
              </a:solidFill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5445025" y="4600800"/>
            <a:ext cx="2814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666666"/>
                </a:solidFill>
              </a:rPr>
              <a:t>Gastrocnemius &amp; Tibialis Anterior added</a:t>
            </a:r>
            <a:endParaRPr i="1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Plan: Next 3 Weeks</a:t>
            </a:r>
            <a:endParaRPr/>
          </a:p>
        </p:txBody>
      </p:sp>
      <p:sp>
        <p:nvSpPr>
          <p:cNvPr id="100" name="Google Shape;100;p18"/>
          <p:cNvSpPr txBox="1"/>
          <p:nvPr/>
        </p:nvSpPr>
        <p:spPr>
          <a:xfrm>
            <a:off x="3278256" y="1220700"/>
            <a:ext cx="262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A61C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Parameterizing Model Features</a:t>
            </a:r>
            <a:endParaRPr i="1">
              <a:solidFill>
                <a:srgbClr val="A61C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grpSp>
        <p:nvGrpSpPr>
          <p:cNvPr id="101" name="Google Shape;101;p18"/>
          <p:cNvGrpSpPr/>
          <p:nvPr/>
        </p:nvGrpSpPr>
        <p:grpSpPr>
          <a:xfrm>
            <a:off x="2330673" y="1879362"/>
            <a:ext cx="4482653" cy="2695503"/>
            <a:chOff x="2389399" y="2595741"/>
            <a:chExt cx="812796" cy="519856"/>
          </a:xfrm>
        </p:grpSpPr>
        <p:grpSp>
          <p:nvGrpSpPr>
            <p:cNvPr id="102" name="Google Shape;102;p18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103" name="Google Shape;103;p18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18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18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" name="Google Shape;106;p18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107" name="Google Shape;107;p18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108" name="Google Shape;108;p18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18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2" name="Google Shape;112;p18"/>
                <p:cNvSpPr/>
                <p:nvPr/>
              </p:nvSpPr>
              <p:spPr>
                <a:xfrm>
                  <a:off x="2389399" y="2595741"/>
                  <a:ext cx="224343" cy="182054"/>
                </a:xfrm>
                <a:custGeom>
                  <a:rect b="b" l="l" r="r" t="t"/>
                  <a:pathLst>
                    <a:path extrusionOk="0" h="39990" w="49279">
                      <a:moveTo>
                        <a:pt x="7997" y="1"/>
                      </a:moveTo>
                      <a:cubicBezTo>
                        <a:pt x="3580" y="1"/>
                        <a:pt x="0" y="3580"/>
                        <a:pt x="0" y="7995"/>
                      </a:cubicBezTo>
                      <a:lnTo>
                        <a:pt x="0" y="31993"/>
                      </a:lnTo>
                      <a:cubicBezTo>
                        <a:pt x="0" y="36409"/>
                        <a:pt x="3580" y="39989"/>
                        <a:pt x="7997" y="39989"/>
                      </a:cubicBezTo>
                      <a:lnTo>
                        <a:pt x="41282" y="39989"/>
                      </a:lnTo>
                      <a:cubicBezTo>
                        <a:pt x="45697" y="39989"/>
                        <a:pt x="49277" y="36409"/>
                        <a:pt x="49277" y="31993"/>
                      </a:cubicBezTo>
                      <a:lnTo>
                        <a:pt x="49277" y="7995"/>
                      </a:lnTo>
                      <a:cubicBezTo>
                        <a:pt x="49278" y="3580"/>
                        <a:pt x="45697" y="1"/>
                        <a:pt x="4128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98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3" name="Google Shape;113;p18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114" name="Google Shape;114;p18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8" name="Google Shape;118;p18"/>
                <p:cNvSpPr/>
                <p:nvPr/>
              </p:nvSpPr>
              <p:spPr>
                <a:xfrm>
                  <a:off x="2683630" y="2595741"/>
                  <a:ext cx="224334" cy="182054"/>
                </a:xfrm>
                <a:custGeom>
                  <a:rect b="b" l="l" r="r" t="t"/>
                  <a:pathLst>
                    <a:path extrusionOk="0" h="39990" w="49277">
                      <a:moveTo>
                        <a:pt x="7996" y="1"/>
                      </a:moveTo>
                      <a:cubicBezTo>
                        <a:pt x="3580" y="1"/>
                        <a:pt x="0" y="3580"/>
                        <a:pt x="0" y="7995"/>
                      </a:cubicBezTo>
                      <a:lnTo>
                        <a:pt x="0" y="31993"/>
                      </a:lnTo>
                      <a:cubicBezTo>
                        <a:pt x="0" y="36409"/>
                        <a:pt x="3580" y="39989"/>
                        <a:pt x="7996" y="39989"/>
                      </a:cubicBezTo>
                      <a:lnTo>
                        <a:pt x="41280" y="39989"/>
                      </a:lnTo>
                      <a:cubicBezTo>
                        <a:pt x="45697" y="39989"/>
                        <a:pt x="49277" y="36409"/>
                        <a:pt x="49277" y="31993"/>
                      </a:cubicBezTo>
                      <a:lnTo>
                        <a:pt x="49277" y="7995"/>
                      </a:lnTo>
                      <a:cubicBezTo>
                        <a:pt x="49277" y="3580"/>
                        <a:pt x="45697" y="1"/>
                        <a:pt x="4128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98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" name="Google Shape;119;p18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120" name="Google Shape;120;p18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4" name="Google Shape;124;p18"/>
                <p:cNvSpPr/>
                <p:nvPr/>
              </p:nvSpPr>
              <p:spPr>
                <a:xfrm>
                  <a:off x="2977852" y="2595741"/>
                  <a:ext cx="224343" cy="182054"/>
                </a:xfrm>
                <a:custGeom>
                  <a:rect b="b" l="l" r="r" t="t"/>
                  <a:pathLst>
                    <a:path extrusionOk="0" h="39990" w="49279">
                      <a:moveTo>
                        <a:pt x="7995" y="1"/>
                      </a:moveTo>
                      <a:cubicBezTo>
                        <a:pt x="3580" y="1"/>
                        <a:pt x="0" y="3580"/>
                        <a:pt x="0" y="7995"/>
                      </a:cubicBezTo>
                      <a:lnTo>
                        <a:pt x="0" y="31993"/>
                      </a:lnTo>
                      <a:cubicBezTo>
                        <a:pt x="0" y="36409"/>
                        <a:pt x="3580" y="39989"/>
                        <a:pt x="7995" y="39989"/>
                      </a:cubicBezTo>
                      <a:lnTo>
                        <a:pt x="41282" y="39989"/>
                      </a:lnTo>
                      <a:cubicBezTo>
                        <a:pt x="45698" y="39989"/>
                        <a:pt x="49278" y="36409"/>
                        <a:pt x="49278" y="31993"/>
                      </a:cubicBezTo>
                      <a:lnTo>
                        <a:pt x="49278" y="7995"/>
                      </a:lnTo>
                      <a:cubicBezTo>
                        <a:pt x="49278" y="3580"/>
                        <a:pt x="45698" y="1"/>
                        <a:pt x="41282" y="1"/>
                      </a:cubicBezTo>
                      <a:close/>
                    </a:path>
                  </a:pathLst>
                </a:custGeom>
                <a:noFill/>
                <a:ln cap="flat" cmpd="sng" w="76200">
                  <a:solidFill>
                    <a:srgbClr val="98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5" name="Google Shape;125;p18"/>
            <p:cNvGrpSpPr/>
            <p:nvPr/>
          </p:nvGrpSpPr>
          <p:grpSpPr>
            <a:xfrm>
              <a:off x="2737686" y="3100241"/>
              <a:ext cx="116141" cy="15356"/>
              <a:chOff x="2737686" y="3100241"/>
              <a:chExt cx="116141" cy="15356"/>
            </a:xfrm>
          </p:grpSpPr>
          <p:sp>
            <p:nvSpPr>
              <p:cNvPr id="126" name="Google Shape;126;p18"/>
              <p:cNvSpPr/>
              <p:nvPr/>
            </p:nvSpPr>
            <p:spPr>
              <a:xfrm>
                <a:off x="2788083" y="3100241"/>
                <a:ext cx="15356" cy="15356"/>
              </a:xfrm>
              <a:custGeom>
                <a:rect b="b" l="l" r="r" t="t"/>
                <a:pathLst>
                  <a:path extrusionOk="0" h="3373" w="3373">
                    <a:moveTo>
                      <a:pt x="1687" y="1"/>
                    </a:moveTo>
                    <a:cubicBezTo>
                      <a:pt x="755" y="1"/>
                      <a:pt x="1" y="754"/>
                      <a:pt x="1" y="1686"/>
                    </a:cubicBezTo>
                    <a:cubicBezTo>
                      <a:pt x="1" y="2618"/>
                      <a:pt x="755" y="3372"/>
                      <a:pt x="1687" y="3372"/>
                    </a:cubicBezTo>
                    <a:cubicBezTo>
                      <a:pt x="2618" y="3372"/>
                      <a:pt x="3372" y="2618"/>
                      <a:pt x="3372" y="1686"/>
                    </a:cubicBezTo>
                    <a:cubicBezTo>
                      <a:pt x="3372" y="754"/>
                      <a:pt x="2618" y="1"/>
                      <a:pt x="1687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18"/>
              <p:cNvSpPr/>
              <p:nvPr/>
            </p:nvSpPr>
            <p:spPr>
              <a:xfrm>
                <a:off x="2737686" y="3100241"/>
                <a:ext cx="15351" cy="15356"/>
              </a:xfrm>
              <a:custGeom>
                <a:rect b="b" l="l" r="r" t="t"/>
                <a:pathLst>
                  <a:path extrusionOk="0" h="3373" w="3372">
                    <a:moveTo>
                      <a:pt x="1687" y="1"/>
                    </a:moveTo>
                    <a:cubicBezTo>
                      <a:pt x="755" y="1"/>
                      <a:pt x="1" y="754"/>
                      <a:pt x="1" y="1686"/>
                    </a:cubicBezTo>
                    <a:cubicBezTo>
                      <a:pt x="1" y="2618"/>
                      <a:pt x="755" y="3372"/>
                      <a:pt x="1687" y="3372"/>
                    </a:cubicBezTo>
                    <a:cubicBezTo>
                      <a:pt x="2619" y="3372"/>
                      <a:pt x="3372" y="2618"/>
                      <a:pt x="3372" y="1686"/>
                    </a:cubicBezTo>
                    <a:cubicBezTo>
                      <a:pt x="3372" y="754"/>
                      <a:pt x="2619" y="1"/>
                      <a:pt x="1687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18"/>
              <p:cNvSpPr/>
              <p:nvPr/>
            </p:nvSpPr>
            <p:spPr>
              <a:xfrm>
                <a:off x="2838475" y="3100241"/>
                <a:ext cx="15351" cy="15356"/>
              </a:xfrm>
              <a:custGeom>
                <a:rect b="b" l="l" r="r" t="t"/>
                <a:pathLst>
                  <a:path extrusionOk="0" h="3373" w="3372">
                    <a:moveTo>
                      <a:pt x="1685" y="1"/>
                    </a:moveTo>
                    <a:cubicBezTo>
                      <a:pt x="753" y="1"/>
                      <a:pt x="0" y="754"/>
                      <a:pt x="0" y="1686"/>
                    </a:cubicBezTo>
                    <a:cubicBezTo>
                      <a:pt x="0" y="2618"/>
                      <a:pt x="753" y="3372"/>
                      <a:pt x="1685" y="3372"/>
                    </a:cubicBezTo>
                    <a:cubicBezTo>
                      <a:pt x="2617" y="3372"/>
                      <a:pt x="3372" y="2618"/>
                      <a:pt x="3372" y="1686"/>
                    </a:cubicBezTo>
                    <a:cubicBezTo>
                      <a:pt x="3372" y="754"/>
                      <a:pt x="2617" y="1"/>
                      <a:pt x="1685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9" name="Google Shape;129;p18"/>
          <p:cNvSpPr txBox="1"/>
          <p:nvPr/>
        </p:nvSpPr>
        <p:spPr>
          <a:xfrm>
            <a:off x="4117037" y="2160167"/>
            <a:ext cx="90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Muscles</a:t>
            </a:r>
            <a:endParaRPr b="1">
              <a:solidFill>
                <a:srgbClr val="A61C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5592871" y="2052475"/>
            <a:ext cx="1230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External Forces</a:t>
            </a:r>
            <a:endParaRPr b="1">
              <a:solidFill>
                <a:srgbClr val="A61C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3257425" y="3737125"/>
            <a:ext cx="2620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A61C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OpenSim Model</a:t>
            </a:r>
            <a:endParaRPr b="1" sz="1600">
              <a:solidFill>
                <a:srgbClr val="A61C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2313581" y="2041269"/>
            <a:ext cx="1230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A61C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Saddle Position </a:t>
            </a:r>
            <a:endParaRPr b="1">
              <a:solidFill>
                <a:srgbClr val="A61C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cxnSp>
        <p:nvCxnSpPr>
          <p:cNvPr id="133" name="Google Shape;133;p18"/>
          <p:cNvCxnSpPr/>
          <p:nvPr/>
        </p:nvCxnSpPr>
        <p:spPr>
          <a:xfrm flipH="1" rot="10800000">
            <a:off x="6823171" y="2167675"/>
            <a:ext cx="548700" cy="1926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8"/>
          <p:cNvCxnSpPr/>
          <p:nvPr/>
        </p:nvCxnSpPr>
        <p:spPr>
          <a:xfrm>
            <a:off x="6823171" y="2360275"/>
            <a:ext cx="548700" cy="1920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18"/>
          <p:cNvSpPr txBox="1"/>
          <p:nvPr/>
        </p:nvSpPr>
        <p:spPr>
          <a:xfrm>
            <a:off x="7298400" y="1933425"/>
            <a:ext cx="198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8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1. Dynamics Solver</a:t>
            </a:r>
            <a:endParaRPr b="1">
              <a:solidFill>
                <a:srgbClr val="9800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9800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800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2. Imposed Cadence </a:t>
            </a:r>
            <a:endParaRPr b="1">
              <a:solidFill>
                <a:srgbClr val="9800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36" name="Google Shape;136;p18"/>
          <p:cNvSpPr txBox="1"/>
          <p:nvPr/>
        </p:nvSpPr>
        <p:spPr>
          <a:xfrm>
            <a:off x="29225" y="4835700"/>
            <a:ext cx="69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DG/SR</a:t>
            </a:r>
            <a:endParaRPr i="1" sz="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Plan: Next 3 Weeks</a:t>
            </a:r>
            <a:endParaRPr/>
          </a:p>
        </p:txBody>
      </p:sp>
      <p:sp>
        <p:nvSpPr>
          <p:cNvPr id="142" name="Google Shape;142;p19"/>
          <p:cNvSpPr txBox="1"/>
          <p:nvPr/>
        </p:nvSpPr>
        <p:spPr>
          <a:xfrm>
            <a:off x="3261906" y="4438500"/>
            <a:ext cx="262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A61C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Compare Result Quantities</a:t>
            </a:r>
            <a:endParaRPr i="1">
              <a:solidFill>
                <a:srgbClr val="A61C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grpSp>
        <p:nvGrpSpPr>
          <p:cNvPr id="143" name="Google Shape;143;p19"/>
          <p:cNvGrpSpPr/>
          <p:nvPr/>
        </p:nvGrpSpPr>
        <p:grpSpPr>
          <a:xfrm rot="10800000">
            <a:off x="2330673" y="1422162"/>
            <a:ext cx="4482653" cy="2695503"/>
            <a:chOff x="2389399" y="2595741"/>
            <a:chExt cx="812796" cy="519856"/>
          </a:xfrm>
        </p:grpSpPr>
        <p:grpSp>
          <p:nvGrpSpPr>
            <p:cNvPr id="144" name="Google Shape;144;p19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145" name="Google Shape;145;p19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9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9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9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149" name="Google Shape;149;p19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150" name="Google Shape;150;p19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151" name="Google Shape;151;p19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2" name="Google Shape;152;p19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" name="Google Shape;153;p19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54" name="Google Shape;154;p19"/>
                <p:cNvSpPr/>
                <p:nvPr/>
              </p:nvSpPr>
              <p:spPr>
                <a:xfrm>
                  <a:off x="2389399" y="2595741"/>
                  <a:ext cx="224343" cy="182054"/>
                </a:xfrm>
                <a:custGeom>
                  <a:rect b="b" l="l" r="r" t="t"/>
                  <a:pathLst>
                    <a:path extrusionOk="0" h="39990" w="49279">
                      <a:moveTo>
                        <a:pt x="7997" y="1"/>
                      </a:moveTo>
                      <a:cubicBezTo>
                        <a:pt x="3580" y="1"/>
                        <a:pt x="0" y="3580"/>
                        <a:pt x="0" y="7995"/>
                      </a:cubicBezTo>
                      <a:lnTo>
                        <a:pt x="0" y="31993"/>
                      </a:lnTo>
                      <a:cubicBezTo>
                        <a:pt x="0" y="36409"/>
                        <a:pt x="3580" y="39989"/>
                        <a:pt x="7997" y="39989"/>
                      </a:cubicBezTo>
                      <a:lnTo>
                        <a:pt x="41282" y="39989"/>
                      </a:lnTo>
                      <a:cubicBezTo>
                        <a:pt x="45697" y="39989"/>
                        <a:pt x="49277" y="36409"/>
                        <a:pt x="49277" y="31993"/>
                      </a:cubicBezTo>
                      <a:lnTo>
                        <a:pt x="49277" y="7995"/>
                      </a:lnTo>
                      <a:cubicBezTo>
                        <a:pt x="49278" y="3580"/>
                        <a:pt x="45697" y="1"/>
                        <a:pt x="4128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98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5" name="Google Shape;155;p19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156" name="Google Shape;156;p19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157" name="Google Shape;157;p19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19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19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60" name="Google Shape;160;p19"/>
                <p:cNvSpPr/>
                <p:nvPr/>
              </p:nvSpPr>
              <p:spPr>
                <a:xfrm>
                  <a:off x="2683630" y="2595741"/>
                  <a:ext cx="224334" cy="182054"/>
                </a:xfrm>
                <a:custGeom>
                  <a:rect b="b" l="l" r="r" t="t"/>
                  <a:pathLst>
                    <a:path extrusionOk="0" h="39990" w="49277">
                      <a:moveTo>
                        <a:pt x="7996" y="1"/>
                      </a:moveTo>
                      <a:cubicBezTo>
                        <a:pt x="3580" y="1"/>
                        <a:pt x="0" y="3580"/>
                        <a:pt x="0" y="7995"/>
                      </a:cubicBezTo>
                      <a:lnTo>
                        <a:pt x="0" y="31993"/>
                      </a:lnTo>
                      <a:cubicBezTo>
                        <a:pt x="0" y="36409"/>
                        <a:pt x="3580" y="39989"/>
                        <a:pt x="7996" y="39989"/>
                      </a:cubicBezTo>
                      <a:lnTo>
                        <a:pt x="41280" y="39989"/>
                      </a:lnTo>
                      <a:cubicBezTo>
                        <a:pt x="45697" y="39989"/>
                        <a:pt x="49277" y="36409"/>
                        <a:pt x="49277" y="31993"/>
                      </a:cubicBezTo>
                      <a:lnTo>
                        <a:pt x="49277" y="7995"/>
                      </a:lnTo>
                      <a:cubicBezTo>
                        <a:pt x="49277" y="3580"/>
                        <a:pt x="45697" y="1"/>
                        <a:pt x="4128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98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61" name="Google Shape;161;p19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162" name="Google Shape;162;p19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163" name="Google Shape;163;p19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19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19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 cap="flat" cmpd="sng" w="9525">
                    <a:solidFill>
                      <a:srgbClr val="980000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66" name="Google Shape;166;p19"/>
                <p:cNvSpPr/>
                <p:nvPr/>
              </p:nvSpPr>
              <p:spPr>
                <a:xfrm>
                  <a:off x="2977852" y="2595741"/>
                  <a:ext cx="224343" cy="182054"/>
                </a:xfrm>
                <a:custGeom>
                  <a:rect b="b" l="l" r="r" t="t"/>
                  <a:pathLst>
                    <a:path extrusionOk="0" h="39990" w="49279">
                      <a:moveTo>
                        <a:pt x="7995" y="1"/>
                      </a:moveTo>
                      <a:cubicBezTo>
                        <a:pt x="3580" y="1"/>
                        <a:pt x="0" y="3580"/>
                        <a:pt x="0" y="7995"/>
                      </a:cubicBezTo>
                      <a:lnTo>
                        <a:pt x="0" y="31993"/>
                      </a:lnTo>
                      <a:cubicBezTo>
                        <a:pt x="0" y="36409"/>
                        <a:pt x="3580" y="39989"/>
                        <a:pt x="7995" y="39989"/>
                      </a:cubicBezTo>
                      <a:lnTo>
                        <a:pt x="41282" y="39989"/>
                      </a:lnTo>
                      <a:cubicBezTo>
                        <a:pt x="45698" y="39989"/>
                        <a:pt x="49278" y="36409"/>
                        <a:pt x="49278" y="31993"/>
                      </a:cubicBezTo>
                      <a:lnTo>
                        <a:pt x="49278" y="7995"/>
                      </a:lnTo>
                      <a:cubicBezTo>
                        <a:pt x="49278" y="3580"/>
                        <a:pt x="45698" y="1"/>
                        <a:pt x="4128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98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7" name="Google Shape;167;p19"/>
            <p:cNvGrpSpPr/>
            <p:nvPr/>
          </p:nvGrpSpPr>
          <p:grpSpPr>
            <a:xfrm>
              <a:off x="2737686" y="3100241"/>
              <a:ext cx="116141" cy="15356"/>
              <a:chOff x="2737686" y="3100241"/>
              <a:chExt cx="116141" cy="15356"/>
            </a:xfrm>
          </p:grpSpPr>
          <p:sp>
            <p:nvSpPr>
              <p:cNvPr id="168" name="Google Shape;168;p19"/>
              <p:cNvSpPr/>
              <p:nvPr/>
            </p:nvSpPr>
            <p:spPr>
              <a:xfrm>
                <a:off x="2788083" y="3100241"/>
                <a:ext cx="15356" cy="15356"/>
              </a:xfrm>
              <a:custGeom>
                <a:rect b="b" l="l" r="r" t="t"/>
                <a:pathLst>
                  <a:path extrusionOk="0" h="3373" w="3373">
                    <a:moveTo>
                      <a:pt x="1687" y="1"/>
                    </a:moveTo>
                    <a:cubicBezTo>
                      <a:pt x="755" y="1"/>
                      <a:pt x="1" y="754"/>
                      <a:pt x="1" y="1686"/>
                    </a:cubicBezTo>
                    <a:cubicBezTo>
                      <a:pt x="1" y="2618"/>
                      <a:pt x="755" y="3372"/>
                      <a:pt x="1687" y="3372"/>
                    </a:cubicBezTo>
                    <a:cubicBezTo>
                      <a:pt x="2618" y="3372"/>
                      <a:pt x="3372" y="2618"/>
                      <a:pt x="3372" y="1686"/>
                    </a:cubicBezTo>
                    <a:cubicBezTo>
                      <a:pt x="3372" y="754"/>
                      <a:pt x="2618" y="1"/>
                      <a:pt x="1687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9"/>
              <p:cNvSpPr/>
              <p:nvPr/>
            </p:nvSpPr>
            <p:spPr>
              <a:xfrm>
                <a:off x="2737686" y="3100241"/>
                <a:ext cx="15351" cy="15356"/>
              </a:xfrm>
              <a:custGeom>
                <a:rect b="b" l="l" r="r" t="t"/>
                <a:pathLst>
                  <a:path extrusionOk="0" h="3373" w="3372">
                    <a:moveTo>
                      <a:pt x="1687" y="1"/>
                    </a:moveTo>
                    <a:cubicBezTo>
                      <a:pt x="755" y="1"/>
                      <a:pt x="1" y="754"/>
                      <a:pt x="1" y="1686"/>
                    </a:cubicBezTo>
                    <a:cubicBezTo>
                      <a:pt x="1" y="2618"/>
                      <a:pt x="755" y="3372"/>
                      <a:pt x="1687" y="3372"/>
                    </a:cubicBezTo>
                    <a:cubicBezTo>
                      <a:pt x="2619" y="3372"/>
                      <a:pt x="3372" y="2618"/>
                      <a:pt x="3372" y="1686"/>
                    </a:cubicBezTo>
                    <a:cubicBezTo>
                      <a:pt x="3372" y="754"/>
                      <a:pt x="2619" y="1"/>
                      <a:pt x="1687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9"/>
              <p:cNvSpPr/>
              <p:nvPr/>
            </p:nvSpPr>
            <p:spPr>
              <a:xfrm>
                <a:off x="2838475" y="3100241"/>
                <a:ext cx="15351" cy="15356"/>
              </a:xfrm>
              <a:custGeom>
                <a:rect b="b" l="l" r="r" t="t"/>
                <a:pathLst>
                  <a:path extrusionOk="0" h="3373" w="3372">
                    <a:moveTo>
                      <a:pt x="1685" y="1"/>
                    </a:moveTo>
                    <a:cubicBezTo>
                      <a:pt x="753" y="1"/>
                      <a:pt x="0" y="754"/>
                      <a:pt x="0" y="1686"/>
                    </a:cubicBezTo>
                    <a:cubicBezTo>
                      <a:pt x="0" y="2618"/>
                      <a:pt x="753" y="3372"/>
                      <a:pt x="1685" y="3372"/>
                    </a:cubicBezTo>
                    <a:cubicBezTo>
                      <a:pt x="2617" y="3372"/>
                      <a:pt x="3372" y="2618"/>
                      <a:pt x="3372" y="1686"/>
                    </a:cubicBezTo>
                    <a:cubicBezTo>
                      <a:pt x="3372" y="754"/>
                      <a:pt x="2617" y="1"/>
                      <a:pt x="1685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 cap="flat" cmpd="sng" w="9525">
                <a:solidFill>
                  <a:srgbClr val="98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1" name="Google Shape;171;p19"/>
          <p:cNvSpPr txBox="1"/>
          <p:nvPr/>
        </p:nvSpPr>
        <p:spPr>
          <a:xfrm>
            <a:off x="4122237" y="3379367"/>
            <a:ext cx="90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Muscle States</a:t>
            </a:r>
            <a:endParaRPr b="1">
              <a:solidFill>
                <a:srgbClr val="A61C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72" name="Google Shape;172;p19"/>
          <p:cNvSpPr txBox="1"/>
          <p:nvPr/>
        </p:nvSpPr>
        <p:spPr>
          <a:xfrm>
            <a:off x="5592871" y="3455575"/>
            <a:ext cx="123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1C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Metabolics</a:t>
            </a:r>
            <a:endParaRPr b="1">
              <a:solidFill>
                <a:srgbClr val="A61C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73" name="Google Shape;173;p19"/>
          <p:cNvSpPr txBox="1"/>
          <p:nvPr/>
        </p:nvSpPr>
        <p:spPr>
          <a:xfrm>
            <a:off x="3261900" y="1838275"/>
            <a:ext cx="2620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A61C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OpenSim Model</a:t>
            </a:r>
            <a:endParaRPr b="1" sz="1600">
              <a:solidFill>
                <a:srgbClr val="A61C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74" name="Google Shape;174;p19"/>
          <p:cNvSpPr txBox="1"/>
          <p:nvPr/>
        </p:nvSpPr>
        <p:spPr>
          <a:xfrm>
            <a:off x="2323981" y="3347875"/>
            <a:ext cx="1230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A61C00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Body Kinematics </a:t>
            </a:r>
            <a:endParaRPr b="1">
              <a:solidFill>
                <a:srgbClr val="A61C00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  <p:sp>
        <p:nvSpPr>
          <p:cNvPr id="175" name="Google Shape;175;p19"/>
          <p:cNvSpPr txBox="1"/>
          <p:nvPr/>
        </p:nvSpPr>
        <p:spPr>
          <a:xfrm>
            <a:off x="29225" y="4835700"/>
            <a:ext cx="69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DG/SR</a:t>
            </a:r>
            <a:endParaRPr i="1" sz="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Priority Items &amp; Questions</a:t>
            </a:r>
            <a:endParaRPr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311700" y="1152475"/>
            <a:ext cx="7215300" cy="3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 sz="1600"/>
              <a:t>Add Muscles: </a:t>
            </a:r>
            <a:r>
              <a:rPr lang="en" sz="1600"/>
              <a:t>Gastrocnemius</a:t>
            </a:r>
            <a:r>
              <a:rPr lang="en" sz="1600"/>
              <a:t>, tibialis anterior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Soleus and more TBD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 sz="1600"/>
              <a:t>Add Ankle Angle DOF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 sz="1600"/>
              <a:t>Saddle position automation tool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 sz="1600"/>
              <a:t>Pedal forces (GRF)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Analyze using constraints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Manually parameterize using dynamics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 sz="1600"/>
              <a:t>Get results with varying position &amp; RPM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 sz="1600"/>
              <a:t>2-leg model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In parallel/1 person spin off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 sz="1600"/>
              <a:t>Drag force consideration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❏"/>
            </a:pPr>
            <a:r>
              <a:rPr lang="en" sz="1200"/>
              <a:t>Hand-calculations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 sz="1600"/>
              <a:t>Overall direction of project?</a:t>
            </a:r>
            <a:endParaRPr sz="1600"/>
          </a:p>
        </p:txBody>
      </p:sp>
      <p:sp>
        <p:nvSpPr>
          <p:cNvPr id="182" name="Google Shape;182;p20"/>
          <p:cNvSpPr txBox="1"/>
          <p:nvPr/>
        </p:nvSpPr>
        <p:spPr>
          <a:xfrm>
            <a:off x="29225" y="48357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CEC</a:t>
            </a:r>
            <a:endParaRPr i="1" sz="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Clarifications needed?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Efficiency definition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Definition of successful trial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Documentation of changes in CMC tool files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Background information/ related works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Complexity for additions to model</a:t>
            </a:r>
            <a:endParaRPr/>
          </a:p>
        </p:txBody>
      </p:sp>
      <p:sp>
        <p:nvSpPr>
          <p:cNvPr id="189" name="Google Shape;189;p21"/>
          <p:cNvSpPr txBox="1"/>
          <p:nvPr/>
        </p:nvSpPr>
        <p:spPr>
          <a:xfrm>
            <a:off x="127100" y="4959000"/>
            <a:ext cx="772800" cy="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1"/>
          <p:cNvSpPr txBox="1"/>
          <p:nvPr/>
        </p:nvSpPr>
        <p:spPr>
          <a:xfrm>
            <a:off x="29225" y="4835700"/>
            <a:ext cx="47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800"/>
              <a:t>CEC</a:t>
            </a:r>
            <a:endParaRPr i="1" sz="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